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210 국민체조" charset="1" panose="02020603020101020101"/>
      <p:regular r:id="rId14"/>
    </p:embeddedFont>
    <p:embeddedFont>
      <p:font typeface="Seoul Hangang Bold Bold" charset="1" panose="02020603020101020101"/>
      <p:regular r:id="rId15"/>
    </p:embeddedFont>
    <p:embeddedFont>
      <p:font typeface="RoxboroughCF Bold" charset="1" panose="00000800000000000000"/>
      <p:regular r:id="rId16"/>
    </p:embeddedFont>
    <p:embeddedFont>
      <p:font typeface="Seoul Hangang Bold" charset="1" panose="02020603020101020101"/>
      <p:regular r:id="rId17"/>
    </p:embeddedFont>
    <p:embeddedFont>
      <p:font typeface="Cardo Bold" charset="1" panose="0202080408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472522" y="1028700"/>
            <a:ext cx="13815478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258300"/>
            <a:ext cx="14524905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455988" y="1801793"/>
            <a:ext cx="11376024" cy="6683414"/>
          </a:xfrm>
          <a:custGeom>
            <a:avLst/>
            <a:gdLst/>
            <a:ahLst/>
            <a:cxnLst/>
            <a:rect r="r" b="b" t="t" l="l"/>
            <a:pathLst>
              <a:path h="6683414" w="11376024">
                <a:moveTo>
                  <a:pt x="0" y="0"/>
                </a:moveTo>
                <a:lnTo>
                  <a:pt x="11376024" y="0"/>
                </a:lnTo>
                <a:lnTo>
                  <a:pt x="11376024" y="6683414"/>
                </a:lnTo>
                <a:lnTo>
                  <a:pt x="0" y="6683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68848" y="3518197"/>
            <a:ext cx="11150305" cy="215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3"/>
              </a:lnSpc>
            </a:pPr>
            <a:r>
              <a:rPr lang="en-US" sz="682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무역 교육용</a:t>
            </a:r>
          </a:p>
          <a:p>
            <a:pPr algn="ctr">
              <a:lnSpc>
                <a:spcPts val="8533"/>
              </a:lnSpc>
            </a:pPr>
            <a:r>
              <a:rPr lang="en-US" sz="6826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인코텀즈 AR 학습 시뮬레이터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22790" y="0"/>
            <a:ext cx="4149732" cy="2831072"/>
            <a:chOff x="0" y="0"/>
            <a:chExt cx="5532976" cy="37747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132766"/>
              <a:ext cx="5532976" cy="2641996"/>
            </a:xfrm>
            <a:custGeom>
              <a:avLst/>
              <a:gdLst/>
              <a:ahLst/>
              <a:cxnLst/>
              <a:rect r="r" b="b" t="t" l="l"/>
              <a:pathLst>
                <a:path h="2641996" w="5532976">
                  <a:moveTo>
                    <a:pt x="0" y="0"/>
                  </a:moveTo>
                  <a:lnTo>
                    <a:pt x="5532976" y="0"/>
                  </a:lnTo>
                  <a:lnTo>
                    <a:pt x="5532976" y="2641996"/>
                  </a:lnTo>
                  <a:lnTo>
                    <a:pt x="0" y="2641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385901">
              <a:off x="283165" y="1507453"/>
              <a:ext cx="2603297" cy="927425"/>
            </a:xfrm>
            <a:custGeom>
              <a:avLst/>
              <a:gdLst/>
              <a:ahLst/>
              <a:cxnLst/>
              <a:rect r="r" b="b" t="t" l="l"/>
              <a:pathLst>
                <a:path h="927425" w="2603297">
                  <a:moveTo>
                    <a:pt x="0" y="0"/>
                  </a:moveTo>
                  <a:lnTo>
                    <a:pt x="2603297" y="0"/>
                  </a:lnTo>
                  <a:lnTo>
                    <a:pt x="2603297" y="927425"/>
                  </a:lnTo>
                  <a:lnTo>
                    <a:pt x="0" y="927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353982">
              <a:off x="2872548" y="340205"/>
              <a:ext cx="1981064" cy="1042665"/>
            </a:xfrm>
            <a:custGeom>
              <a:avLst/>
              <a:gdLst/>
              <a:ahLst/>
              <a:cxnLst/>
              <a:rect r="r" b="b" t="t" l="l"/>
              <a:pathLst>
                <a:path h="1042665" w="1981064">
                  <a:moveTo>
                    <a:pt x="0" y="0"/>
                  </a:moveTo>
                  <a:lnTo>
                    <a:pt x="1981064" y="0"/>
                  </a:lnTo>
                  <a:lnTo>
                    <a:pt x="1981064" y="1042665"/>
                  </a:lnTo>
                  <a:lnTo>
                    <a:pt x="0" y="1042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04089">
              <a:off x="1432541" y="1749977"/>
              <a:ext cx="2075048" cy="1316712"/>
            </a:xfrm>
            <a:custGeom>
              <a:avLst/>
              <a:gdLst/>
              <a:ahLst/>
              <a:cxnLst/>
              <a:rect r="r" b="b" t="t" l="l"/>
              <a:pathLst>
                <a:path h="1316712" w="2075048">
                  <a:moveTo>
                    <a:pt x="0" y="0"/>
                  </a:moveTo>
                  <a:lnTo>
                    <a:pt x="2075048" y="0"/>
                  </a:lnTo>
                  <a:lnTo>
                    <a:pt x="2075048" y="1316712"/>
                  </a:lnTo>
                  <a:lnTo>
                    <a:pt x="0" y="131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208768" y="8763000"/>
            <a:ext cx="1013401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학번 : 2031342</a:t>
            </a:r>
          </a:p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이름 : 장영지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3353" y="2043738"/>
            <a:ext cx="1540073" cy="1153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>
                <a:solidFill>
                  <a:srgbClr val="0F0F0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목차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113353" y="6688062"/>
            <a:ext cx="5177689" cy="719550"/>
            <a:chOff x="0" y="0"/>
            <a:chExt cx="6903585" cy="9594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03297" y="207207"/>
              <a:ext cx="5600288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7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Seoul Hangang Bold"/>
                  <a:ea typeface="Seoul Hangang Bold"/>
                  <a:cs typeface="Seoul Hangang Bold"/>
                  <a:sym typeface="Seoul Hangang Bold"/>
                </a:rPr>
                <a:t>콘텐츠의 목적 및 주 사용층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6958" y="6688062"/>
            <a:ext cx="5177689" cy="719550"/>
            <a:chOff x="0" y="0"/>
            <a:chExt cx="6903585" cy="9594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76710" y="-16581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03297" y="275778"/>
              <a:ext cx="5600288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Seoul Hangang Bold"/>
                  <a:ea typeface="Seoul Hangang Bold"/>
                  <a:cs typeface="Seoul Hangang Bold"/>
                  <a:sym typeface="Seoul Hangang Bold"/>
                </a:rPr>
                <a:t>구현한 핵심 기능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13353" y="5143500"/>
            <a:ext cx="5177689" cy="719550"/>
            <a:chOff x="0" y="0"/>
            <a:chExt cx="6903585" cy="95940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1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03297" y="275778"/>
              <a:ext cx="5600288" cy="59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</a:pPr>
              <a:r>
                <a:rPr lang="en-US" sz="2999">
                  <a:solidFill>
                    <a:srgbClr val="000000"/>
                  </a:solidFill>
                  <a:latin typeface="Seoul Hangang Bold"/>
                  <a:ea typeface="Seoul Hangang Bold"/>
                  <a:cs typeface="Seoul Hangang Bold"/>
                  <a:sym typeface="Seoul Hangang Bold"/>
                </a:rPr>
                <a:t>프로젝트 개요 및 설명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96958" y="5143500"/>
            <a:ext cx="5177689" cy="719550"/>
            <a:chOff x="0" y="0"/>
            <a:chExt cx="6903585" cy="959400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76710" y="21519"/>
              <a:ext cx="605980" cy="840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292"/>
                </a:lnSpc>
                <a:spcBef>
                  <a:spcPct val="0"/>
                </a:spcBef>
              </a:pPr>
              <a:r>
                <a:rPr lang="en-US" b="true" sz="3780">
                  <a:solidFill>
                    <a:srgbClr val="FFFFFF"/>
                  </a:solidFill>
                  <a:latin typeface="RoxboroughCF Bold"/>
                  <a:ea typeface="RoxboroughCF Bold"/>
                  <a:cs typeface="RoxboroughCF Bold"/>
                  <a:sym typeface="RoxboroughCF Bold"/>
                </a:rPr>
                <a:t>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303297" y="266253"/>
              <a:ext cx="5600288" cy="631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19"/>
                </a:lnSpc>
              </a:pPr>
              <a:r>
                <a:rPr lang="en-US" sz="3099">
                  <a:solidFill>
                    <a:srgbClr val="000000"/>
                  </a:solidFill>
                  <a:latin typeface="Seoul Hangang Bold"/>
                  <a:ea typeface="Seoul Hangang Bold"/>
                  <a:cs typeface="Seoul Hangang Bold"/>
                  <a:sym typeface="Seoul Hangang Bold"/>
                </a:rPr>
                <a:t>플랫폼 및 기대효과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462557" y="8991645"/>
            <a:ext cx="15825443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709303" y="2320899"/>
            <a:ext cx="7943756" cy="6266855"/>
            <a:chOff x="0" y="0"/>
            <a:chExt cx="2092183" cy="1650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92183" cy="1650530"/>
            </a:xfrm>
            <a:custGeom>
              <a:avLst/>
              <a:gdLst/>
              <a:ahLst/>
              <a:cxnLst/>
              <a:rect r="r" b="b" t="t" l="l"/>
              <a:pathLst>
                <a:path h="1650530" w="2092183">
                  <a:moveTo>
                    <a:pt x="0" y="0"/>
                  </a:moveTo>
                  <a:lnTo>
                    <a:pt x="2092183" y="0"/>
                  </a:lnTo>
                  <a:lnTo>
                    <a:pt x="2092183" y="1650530"/>
                  </a:lnTo>
                  <a:lnTo>
                    <a:pt x="0" y="1650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92183" cy="1698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05520" y="2635907"/>
            <a:ext cx="4051318" cy="4435831"/>
          </a:xfrm>
          <a:custGeom>
            <a:avLst/>
            <a:gdLst/>
            <a:ahLst/>
            <a:cxnLst/>
            <a:rect r="r" b="b" t="t" l="l"/>
            <a:pathLst>
              <a:path h="4435831" w="4051318">
                <a:moveTo>
                  <a:pt x="0" y="0"/>
                </a:moveTo>
                <a:lnTo>
                  <a:pt x="4051317" y="0"/>
                </a:lnTo>
                <a:lnTo>
                  <a:pt x="4051317" y="4435830"/>
                </a:lnTo>
                <a:lnTo>
                  <a:pt x="0" y="4435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62719" y="5443004"/>
            <a:ext cx="2996581" cy="2996581"/>
          </a:xfrm>
          <a:custGeom>
            <a:avLst/>
            <a:gdLst/>
            <a:ahLst/>
            <a:cxnLst/>
            <a:rect r="r" b="b" t="t" l="l"/>
            <a:pathLst>
              <a:path h="2996581" w="2996581">
                <a:moveTo>
                  <a:pt x="0" y="0"/>
                </a:moveTo>
                <a:lnTo>
                  <a:pt x="2996581" y="0"/>
                </a:lnTo>
                <a:lnTo>
                  <a:pt x="2996581" y="2996581"/>
                </a:lnTo>
                <a:lnTo>
                  <a:pt x="0" y="2996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38261" y="113428"/>
            <a:ext cx="1642078" cy="1642078"/>
          </a:xfrm>
          <a:custGeom>
            <a:avLst/>
            <a:gdLst/>
            <a:ahLst/>
            <a:cxnLst/>
            <a:rect r="r" b="b" t="t" l="l"/>
            <a:pathLst>
              <a:path h="1642078" w="1642078">
                <a:moveTo>
                  <a:pt x="0" y="0"/>
                </a:moveTo>
                <a:lnTo>
                  <a:pt x="1642078" y="0"/>
                </a:lnTo>
                <a:lnTo>
                  <a:pt x="1642078" y="1642079"/>
                </a:lnTo>
                <a:lnTo>
                  <a:pt x="0" y="1642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3746" y="8038673"/>
            <a:ext cx="1943912" cy="1905945"/>
          </a:xfrm>
          <a:custGeom>
            <a:avLst/>
            <a:gdLst/>
            <a:ahLst/>
            <a:cxnLst/>
            <a:rect r="r" b="b" t="t" l="l"/>
            <a:pathLst>
              <a:path h="1905945" w="1943912">
                <a:moveTo>
                  <a:pt x="0" y="0"/>
                </a:moveTo>
                <a:lnTo>
                  <a:pt x="1943912" y="0"/>
                </a:lnTo>
                <a:lnTo>
                  <a:pt x="1943912" y="1905945"/>
                </a:lnTo>
                <a:lnTo>
                  <a:pt x="0" y="19059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785013" y="2743017"/>
            <a:ext cx="2207920" cy="1878739"/>
          </a:xfrm>
          <a:custGeom>
            <a:avLst/>
            <a:gdLst/>
            <a:ahLst/>
            <a:cxnLst/>
            <a:rect r="r" b="b" t="t" l="l"/>
            <a:pathLst>
              <a:path h="1878739" w="2207920">
                <a:moveTo>
                  <a:pt x="0" y="0"/>
                </a:moveTo>
                <a:lnTo>
                  <a:pt x="2207921" y="0"/>
                </a:lnTo>
                <a:lnTo>
                  <a:pt x="2207921" y="1878739"/>
                </a:lnTo>
                <a:lnTo>
                  <a:pt x="0" y="18787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4348" y="3868750"/>
            <a:ext cx="6552291" cy="698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000000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인코텀즈 AR 시뮬레이터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687804"/>
            <a:ext cx="7343588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증강현실 (AR)을 활용하여 무역 거래 조건 인코텀즈(Incoterms)를 직관적으로 학습할 수 있는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교육용 시뮬레이터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7537" y="1081488"/>
            <a:ext cx="621279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프로젝트 개요 및 설명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514069" y="8727010"/>
            <a:ext cx="10773898" cy="75338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621279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프로젝트 개요 및 설명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836624" y="491536"/>
            <a:ext cx="3176537" cy="1425471"/>
          </a:xfrm>
          <a:custGeom>
            <a:avLst/>
            <a:gdLst/>
            <a:ahLst/>
            <a:cxnLst/>
            <a:rect r="r" b="b" t="t" l="l"/>
            <a:pathLst>
              <a:path h="1425471" w="3176537">
                <a:moveTo>
                  <a:pt x="0" y="0"/>
                </a:moveTo>
                <a:lnTo>
                  <a:pt x="3176537" y="0"/>
                </a:lnTo>
                <a:lnTo>
                  <a:pt x="3176537" y="1425471"/>
                </a:lnTo>
                <a:lnTo>
                  <a:pt x="0" y="1425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1676" y="2268991"/>
            <a:ext cx="6249821" cy="6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4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개발 배경 및 동기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57133"/>
            <a:ext cx="6626751" cy="417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한국은 대표적인 수출 국가로 무역업이 필수인 국가이다.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무역 업무는 복잡한 국제 규정과 절차를 이해해야 하며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특히 </a:t>
            </a: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인코텀즈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는 </a:t>
            </a: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무역 계약의 핵심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으로, </a:t>
            </a:r>
            <a:r>
              <a:rPr lang="en-US" sz="2200" spc="44">
                <a:solidFill>
                  <a:srgbClr val="00BF63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11가지 규칙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을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제대로 숙지 하지 않으면 기업과 개인에게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재정적 손실이나 법적 문제가 발생할 수 있다.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현재 대부분의 무역 교육은 </a:t>
            </a: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텍스트 기반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으로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이루어져 있고, </a:t>
            </a: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실무 감각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과 </a:t>
            </a: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현실감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을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제공하지 못하는 한계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가 있기에</a:t>
            </a:r>
          </a:p>
          <a:p>
            <a:pPr algn="l" marL="0" indent="0" lvl="0">
              <a:lnSpc>
                <a:spcPts val="3299"/>
              </a:lnSpc>
            </a:pPr>
            <a:r>
              <a:rPr lang="en-US" sz="2199" spc="43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이번 프로젝트를 기획하게 되었다.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921513"/>
            <a:ext cx="5976932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AR 기술</a:t>
            </a: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을 통해 </a:t>
            </a:r>
            <a:r>
              <a:rPr lang="en-US" sz="2200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시각적</a:t>
            </a: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이고 </a:t>
            </a:r>
            <a:r>
              <a:rPr lang="en-US" sz="2200">
                <a:solidFill>
                  <a:srgbClr val="FF3131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실감나는 학습 경험</a:t>
            </a: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을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제공 받을 수 있도록 설계할 것이며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교육 대상자가 실무 환경에서 인코텀즈를 보다 쉽게 이해하고 적용할 수 있게 개발한다.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801948" y="2866940"/>
            <a:ext cx="8805701" cy="5230440"/>
          </a:xfrm>
          <a:custGeom>
            <a:avLst/>
            <a:gdLst/>
            <a:ahLst/>
            <a:cxnLst/>
            <a:rect r="r" b="b" t="t" l="l"/>
            <a:pathLst>
              <a:path h="5230440" w="8805701">
                <a:moveTo>
                  <a:pt x="0" y="0"/>
                </a:moveTo>
                <a:lnTo>
                  <a:pt x="8805702" y="0"/>
                </a:lnTo>
                <a:lnTo>
                  <a:pt x="8805702" y="5230440"/>
                </a:lnTo>
                <a:lnTo>
                  <a:pt x="0" y="523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07" r="0" b="-1657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169297" y="2090549"/>
            <a:ext cx="0" cy="8005779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516244" y="3117342"/>
            <a:ext cx="3396520" cy="1945280"/>
          </a:xfrm>
          <a:custGeom>
            <a:avLst/>
            <a:gdLst/>
            <a:ahLst/>
            <a:cxnLst/>
            <a:rect r="r" b="b" t="t" l="l"/>
            <a:pathLst>
              <a:path h="1945280" w="3396520">
                <a:moveTo>
                  <a:pt x="0" y="0"/>
                </a:moveTo>
                <a:lnTo>
                  <a:pt x="3396520" y="0"/>
                </a:lnTo>
                <a:lnTo>
                  <a:pt x="3396520" y="1945280"/>
                </a:lnTo>
                <a:lnTo>
                  <a:pt x="0" y="194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42710" y="5601461"/>
            <a:ext cx="7343588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주 사용층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16244" y="7045681"/>
            <a:ext cx="6020556" cy="199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8932" indent="-304466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무역 관련 학습자</a:t>
            </a:r>
          </a:p>
          <a:p>
            <a:pPr algn="l" marL="608932" indent="-304466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무역업 종사자</a:t>
            </a:r>
          </a:p>
          <a:p>
            <a:pPr algn="l" marL="608932" indent="-304466" lvl="1">
              <a:lnSpc>
                <a:spcPts val="3948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기업 및 교육기관</a:t>
            </a:r>
          </a:p>
          <a:p>
            <a:pPr algn="l">
              <a:lnSpc>
                <a:spcPts val="394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60192"/>
            <a:ext cx="7838514" cy="643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무역 교육의 접근성 향상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- 인코텀즈와 같은 복잡한 무역 규정을 이해하는데 도움을 주어,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  교육의 접근성과 효율성을 높임</a:t>
            </a:r>
          </a:p>
          <a:p>
            <a:pPr algn="l">
              <a:lnSpc>
                <a:spcPts val="308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실무 중심 학습 제공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- 단순히 이론 학습을 넘어, 실제 거래와 비슷한 환경을 제공하여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  실무에 적용할 수 있도록 유도</a:t>
            </a:r>
          </a:p>
          <a:p>
            <a:pPr algn="l">
              <a:lnSpc>
                <a:spcPts val="308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직관적이고 몰입감 있는 학습 경험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- AR 기술을 활용해 사용자가 증강 현실에서 실시간으로 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  무역 조건을 실습하여 배우는 몰입적인 교육 제공</a:t>
            </a:r>
          </a:p>
          <a:p>
            <a:pPr algn="l">
              <a:lnSpc>
                <a:spcPts val="3080"/>
              </a:lnSpc>
            </a:pP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학습 효과 증대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- 11가지 조건을 시뮬레이션을 통해 사용자가 보다 개념을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   잘 이해하도록 돕고, 반복 학습을 통해 지식 습득 강화</a:t>
            </a:r>
          </a:p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189742" y="2123950"/>
            <a:ext cx="7343588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콘텐츠 목적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68680"/>
            <a:ext cx="831981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콘텐츠 목적 및 주 사용층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068881" y="7265257"/>
            <a:ext cx="3870083" cy="2640287"/>
            <a:chOff x="0" y="0"/>
            <a:chExt cx="5160111" cy="35203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056430"/>
              <a:ext cx="5160111" cy="2463953"/>
            </a:xfrm>
            <a:custGeom>
              <a:avLst/>
              <a:gdLst/>
              <a:ahLst/>
              <a:cxnLst/>
              <a:rect r="r" b="b" t="t" l="l"/>
              <a:pathLst>
                <a:path h="2463953" w="5160111">
                  <a:moveTo>
                    <a:pt x="0" y="0"/>
                  </a:moveTo>
                  <a:lnTo>
                    <a:pt x="5160111" y="0"/>
                  </a:lnTo>
                  <a:lnTo>
                    <a:pt x="5160111" y="2463952"/>
                  </a:lnTo>
                  <a:lnTo>
                    <a:pt x="0" y="2463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385901">
              <a:off x="264082" y="1405867"/>
              <a:ext cx="2427862" cy="864926"/>
            </a:xfrm>
            <a:custGeom>
              <a:avLst/>
              <a:gdLst/>
              <a:ahLst/>
              <a:cxnLst/>
              <a:rect r="r" b="b" t="t" l="l"/>
              <a:pathLst>
                <a:path h="864926" w="2427862">
                  <a:moveTo>
                    <a:pt x="0" y="0"/>
                  </a:moveTo>
                  <a:lnTo>
                    <a:pt x="2427863" y="0"/>
                  </a:lnTo>
                  <a:lnTo>
                    <a:pt x="2427863" y="864926"/>
                  </a:lnTo>
                  <a:lnTo>
                    <a:pt x="0" y="8649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353982">
              <a:off x="2678968" y="317278"/>
              <a:ext cx="1847561" cy="972400"/>
            </a:xfrm>
            <a:custGeom>
              <a:avLst/>
              <a:gdLst/>
              <a:ahLst/>
              <a:cxnLst/>
              <a:rect r="r" b="b" t="t" l="l"/>
              <a:pathLst>
                <a:path h="972400" w="1847561">
                  <a:moveTo>
                    <a:pt x="0" y="0"/>
                  </a:moveTo>
                  <a:lnTo>
                    <a:pt x="1847561" y="0"/>
                  </a:lnTo>
                  <a:lnTo>
                    <a:pt x="1847561" y="972401"/>
                  </a:lnTo>
                  <a:lnTo>
                    <a:pt x="0" y="9724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04089">
              <a:off x="1336002" y="1632047"/>
              <a:ext cx="1935212" cy="1227980"/>
            </a:xfrm>
            <a:custGeom>
              <a:avLst/>
              <a:gdLst/>
              <a:ahLst/>
              <a:cxnLst/>
              <a:rect r="r" b="b" t="t" l="l"/>
              <a:pathLst>
                <a:path h="1227980" w="1935212">
                  <a:moveTo>
                    <a:pt x="0" y="0"/>
                  </a:moveTo>
                  <a:lnTo>
                    <a:pt x="1935212" y="0"/>
                  </a:lnTo>
                  <a:lnTo>
                    <a:pt x="1935212" y="1227979"/>
                  </a:lnTo>
                  <a:lnTo>
                    <a:pt x="0" y="122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1814" y="6955880"/>
            <a:ext cx="16577486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747712"/>
            <a:ext cx="621279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구현한 핵심 기능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21845"/>
            <a:ext cx="7767352" cy="417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&lt;AR 인코텀즈 학습 시뮬레이션&gt;</a:t>
            </a:r>
          </a:p>
          <a:p>
            <a:pPr algn="just">
              <a:lnSpc>
                <a:spcPts val="4199"/>
              </a:lnSpc>
            </a:pP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Vuforia 사용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준비된 이미지를 AR 마커로 설정 및 등록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3D 모델 배치</a:t>
            </a:r>
          </a:p>
          <a:p>
            <a:pPr algn="just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Unity Animation Controller 사용 및 움직임</a:t>
            </a:r>
          </a:p>
          <a:p>
            <a:pPr algn="just">
              <a:lnSpc>
                <a:spcPts val="4199"/>
              </a:lnSpc>
            </a:pP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636017" y="3394095"/>
            <a:ext cx="8820479" cy="201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인코텀즈 거래 조건을 선택하고 </a:t>
            </a:r>
          </a:p>
          <a:p>
            <a:pPr algn="l">
              <a:lnSpc>
                <a:spcPts val="3990"/>
              </a:lnSpc>
            </a:pPr>
            <a:r>
              <a:rPr lang="en-US" sz="285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각각 물류 흐름을 체험</a:t>
            </a:r>
          </a:p>
          <a:p>
            <a:pPr algn="l">
              <a:lnSpc>
                <a:spcPts val="3990"/>
              </a:lnSpc>
            </a:pPr>
            <a:r>
              <a:rPr lang="en-US" sz="285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화물 운송 경로, 비용 및 리스크 분담 등을 </a:t>
            </a:r>
          </a:p>
          <a:p>
            <a:pPr algn="l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시각적으로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6632" y="7398620"/>
            <a:ext cx="5976932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&lt;상호작용형 교육 컨텐츠&gt;</a:t>
            </a:r>
          </a:p>
          <a:p>
            <a:pPr algn="l">
              <a:lnSpc>
                <a:spcPts val="4199"/>
              </a:lnSpc>
            </a:pP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Unity의 Event System 사용하여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UI 버튼이나 터치 이벤트 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36017" y="8181975"/>
            <a:ext cx="8820479" cy="50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90"/>
              </a:lnSpc>
              <a:spcBef>
                <a:spcPct val="0"/>
              </a:spcBef>
            </a:pPr>
            <a:r>
              <a:rPr lang="en-US" sz="2850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미니 퀴즈 &amp; 이론 부가 설명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25043" y="408999"/>
            <a:ext cx="1739435" cy="1508008"/>
          </a:xfrm>
          <a:custGeom>
            <a:avLst/>
            <a:gdLst/>
            <a:ahLst/>
            <a:cxnLst/>
            <a:rect r="r" b="b" t="t" l="l"/>
            <a:pathLst>
              <a:path h="1508008" w="1739435">
                <a:moveTo>
                  <a:pt x="0" y="0"/>
                </a:moveTo>
                <a:lnTo>
                  <a:pt x="1739436" y="0"/>
                </a:lnTo>
                <a:lnTo>
                  <a:pt x="1739436" y="1508008"/>
                </a:lnTo>
                <a:lnTo>
                  <a:pt x="0" y="150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8685387" y="2281221"/>
            <a:ext cx="0" cy="8005779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2024" y="48748"/>
            <a:ext cx="1232882" cy="1868259"/>
          </a:xfrm>
          <a:custGeom>
            <a:avLst/>
            <a:gdLst/>
            <a:ahLst/>
            <a:cxnLst/>
            <a:rect r="r" b="b" t="t" l="l"/>
            <a:pathLst>
              <a:path h="1868259" w="1232882">
                <a:moveTo>
                  <a:pt x="0" y="0"/>
                </a:moveTo>
                <a:lnTo>
                  <a:pt x="1232883" y="0"/>
                </a:lnTo>
                <a:lnTo>
                  <a:pt x="1232883" y="1868259"/>
                </a:lnTo>
                <a:lnTo>
                  <a:pt x="0" y="186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2029" y="444975"/>
            <a:ext cx="2637192" cy="1472032"/>
          </a:xfrm>
          <a:custGeom>
            <a:avLst/>
            <a:gdLst/>
            <a:ahLst/>
            <a:cxnLst/>
            <a:rect r="r" b="b" t="t" l="l"/>
            <a:pathLst>
              <a:path h="1472032" w="2637192">
                <a:moveTo>
                  <a:pt x="0" y="0"/>
                </a:moveTo>
                <a:lnTo>
                  <a:pt x="2637191" y="0"/>
                </a:lnTo>
                <a:lnTo>
                  <a:pt x="2637191" y="1472032"/>
                </a:lnTo>
                <a:lnTo>
                  <a:pt x="0" y="1472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16104" y="655515"/>
            <a:ext cx="1500810" cy="1261492"/>
          </a:xfrm>
          <a:custGeom>
            <a:avLst/>
            <a:gdLst/>
            <a:ahLst/>
            <a:cxnLst/>
            <a:rect r="r" b="b" t="t" l="l"/>
            <a:pathLst>
              <a:path h="1261492" w="1500810">
                <a:moveTo>
                  <a:pt x="0" y="0"/>
                </a:moveTo>
                <a:lnTo>
                  <a:pt x="1500810" y="0"/>
                </a:lnTo>
                <a:lnTo>
                  <a:pt x="1500810" y="1261492"/>
                </a:lnTo>
                <a:lnTo>
                  <a:pt x="0" y="1261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688" r="0" b="-1868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54269" y="2696527"/>
            <a:ext cx="6820603" cy="481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지원 플랫폼 : 모바일 디바이스 사용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Android에서 앱 형태로 제공하여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사용자가 스마트폰이나 태블릿을 통해 언제 어디서야 사용 가능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기술 구성 : </a:t>
            </a:r>
            <a:r>
              <a:rPr lang="en-US" sz="3299">
                <a:solidFill>
                  <a:srgbClr val="00BF63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Unity, Vuforia, ARKit, ARCore 등 주요 AR 기술을 활용</a:t>
            </a: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하여</a:t>
            </a:r>
          </a:p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몰입도 높은 인터페이스 제공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16407" y="2242463"/>
            <a:ext cx="5976932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기대효과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9220" y="2840168"/>
            <a:ext cx="6626751" cy="7656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spc="48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학습 효과 증대 및 시간 비용 절감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현실적인 거래 흐름을 AR 학습을 통해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</a:t>
            </a: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복잡한 규정을 쉽게 이해할 수 있음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다양한 거래 조건과 잠재적 문제를 가상으로 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경험하여 문제 해결 능력을 기를 수 있음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물리적 교육 시설이나 다양한 자료가 필요하지 않아 비용이 절감되고, 학습자들이 개별적으로 학습 시간을 조절 할 수 있어 효율성이 높아짐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 spc="48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교육 기관 및 기업의 활용 증대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강의와 병행하여 사용 가능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사내 교육 및 직원 재교육 프로그램으로 활용 가능</a:t>
            </a:r>
          </a:p>
          <a:p>
            <a:pPr algn="l">
              <a:lnSpc>
                <a:spcPts val="3300"/>
              </a:lnSpc>
            </a:pPr>
          </a:p>
          <a:p>
            <a:pPr algn="l">
              <a:lnSpc>
                <a:spcPts val="3600"/>
              </a:lnSpc>
            </a:pPr>
            <a:r>
              <a:rPr lang="en-US" sz="2400" spc="48">
                <a:solidFill>
                  <a:srgbClr val="153FFF"/>
                </a:solidFill>
                <a:latin typeface="Seoul Hangang Bold Bold"/>
                <a:ea typeface="Seoul Hangang Bold Bold"/>
                <a:cs typeface="Seoul Hangang Bold Bold"/>
                <a:sym typeface="Seoul Hangang Bold Bold"/>
              </a:rPr>
              <a:t>글로벌 확장 가능성</a:t>
            </a:r>
          </a:p>
          <a:p>
            <a:pPr algn="l" marL="474981" indent="-237491" lvl="1">
              <a:lnSpc>
                <a:spcPts val="330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온라인과 AR 기술을 기반으로 한 접근성 덕분에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글로벌 교육 시장에서 활용 가능하며</a:t>
            </a:r>
          </a:p>
          <a:p>
            <a:pPr algn="l">
              <a:lnSpc>
                <a:spcPts val="3300"/>
              </a:lnSpc>
            </a:pPr>
            <a:r>
              <a:rPr lang="en-US" sz="2200" spc="44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     국제 무역 관련 학습의 도구로 자리 잡을 잠재력</a:t>
            </a:r>
          </a:p>
          <a:p>
            <a:pPr algn="l" marL="0" indent="0" lvl="0">
              <a:lnSpc>
                <a:spcPts val="330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62075" y="8102909"/>
            <a:ext cx="3686344" cy="2282964"/>
          </a:xfrm>
          <a:custGeom>
            <a:avLst/>
            <a:gdLst/>
            <a:ahLst/>
            <a:cxnLst/>
            <a:rect r="r" b="b" t="t" l="l"/>
            <a:pathLst>
              <a:path h="2282964" w="3686344">
                <a:moveTo>
                  <a:pt x="0" y="0"/>
                </a:moveTo>
                <a:lnTo>
                  <a:pt x="3686345" y="0"/>
                </a:lnTo>
                <a:lnTo>
                  <a:pt x="3686345" y="2282964"/>
                </a:lnTo>
                <a:lnTo>
                  <a:pt x="0" y="22829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62075" y="1119190"/>
            <a:ext cx="6212797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Seoul Hangang Bold"/>
                <a:ea typeface="Seoul Hangang Bold"/>
                <a:cs typeface="Seoul Hangang Bold"/>
                <a:sym typeface="Seoul Hangang Bold"/>
              </a:rPr>
              <a:t>플랫폼 및 기대효과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96212" y="4501402"/>
            <a:ext cx="5386785" cy="1351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86"/>
              </a:lnSpc>
              <a:spcBef>
                <a:spcPct val="0"/>
              </a:spcBef>
            </a:pPr>
            <a:r>
              <a:rPr lang="en-US" b="true" sz="7918" strike="noStrike" u="none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Thank You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6126064"/>
            <a:ext cx="18288000" cy="0"/>
          </a:xfrm>
          <a:prstGeom prst="line">
            <a:avLst/>
          </a:prstGeom>
          <a:ln cap="flat" w="9525">
            <a:solidFill>
              <a:srgbClr val="0F0F0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DAGYq05IaB4</dc:identifier>
  <dcterms:modified xsi:type="dcterms:W3CDTF">2011-08-01T06:04:30Z</dcterms:modified>
  <cp:revision>1</cp:revision>
  <dc:title>화이트 블랙 미니멀리스트 포트폴리오 프레젠테이션</dc:title>
</cp:coreProperties>
</file>